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50" r:id="rId4"/>
    <p:sldId id="351" r:id="rId5"/>
    <p:sldId id="352" r:id="rId6"/>
    <p:sldId id="353" r:id="rId7"/>
    <p:sldId id="362" r:id="rId8"/>
    <p:sldId id="354" r:id="rId9"/>
    <p:sldId id="363" r:id="rId10"/>
    <p:sldId id="355" r:id="rId11"/>
    <p:sldId id="356" r:id="rId12"/>
    <p:sldId id="357" r:id="rId13"/>
    <p:sldId id="358" r:id="rId14"/>
    <p:sldId id="359" r:id="rId15"/>
    <p:sldId id="360" r:id="rId16"/>
    <p:sldId id="3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157A3-8F96-A44D-9513-965998A4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5FF99-58E3-0942-8E7D-7DB8B02EB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E8F52-075D-8F42-A64F-E6391440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6A2BE8-3DF1-1448-AB7A-48BF391E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5B6B4-B425-9D4D-9C8D-ECDCAEC0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68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82765-B72F-1C4A-93F4-E9987DB5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6FE4B-9DAD-C24C-9A4C-38D218AA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AFC50-3F6B-B64A-A5AB-57B5B71A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1FE12-7BAA-FC4D-A706-80E1CE98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2054-7927-1E46-8BF1-F1EBB125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34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F07BA8-BF41-F14B-B481-B70F2556A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98163-137D-154F-A4A0-5610688A2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04708-0FDA-9A43-A85F-6F4580B3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67D9A-B1FF-C04B-B34B-9B808492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8541B-28D0-EF4E-8E73-A60F50AD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58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BB596-5BC4-5542-909D-F1E7521A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50278-53C7-144E-99F3-23B9D434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34071-D90C-0949-9169-CE6D46BD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2596D-1517-BC49-B12F-3E18A27D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4F50A-FFC4-F141-AC12-FD547451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80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34F5F-9093-EA44-AD8C-D9645A57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A0317-3959-304E-9870-24F7524D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1D1E8-A9BA-4643-9C9F-B869B089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F7E72-4581-D544-BF1C-5A435EE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83482-E897-D242-A5B3-C185CC09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42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EF550-0EF2-C343-8EA3-51606251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AEF62-64D9-8A45-BCAF-D5CE5C74C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A6125-629D-C244-A77D-795577050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D511-8193-414B-B8E5-8A36A75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21810-D47B-184D-A60C-BA032D7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3EA81-88F2-CB4F-AE23-FAE4C3BC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64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0AB03-07E1-A747-A452-9083580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DC766-B80E-F546-B5E4-49E17E64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451D7-F82D-9544-BBF7-B430C6B71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0093F2-C534-BF41-9A55-C2C0A47E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BE6B94-927D-274F-8AE1-A32ED59B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33C96C-E5B1-FC42-BA18-E58988E8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D7247-6676-E240-9D17-E5CBB5D5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B8098E-C07A-E044-AD32-13DCC4BB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09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36285-63E9-FE4B-9BF1-E84C450B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D9EDC-2839-7445-8E39-FF746DD2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DDD883-0D79-E344-BA9F-866C1E45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41A13-B480-E642-9CD1-6D967928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31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637D3-D5F2-514C-A4F3-401AED4F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E08275-33F2-CD45-9867-A7E56748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0C68F-2528-7A4D-8EBE-F8A3438A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19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5928-6BE1-1A47-AFAB-F06D9BC0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47973-EF9A-F345-B842-28FF9975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6F69E-B2E7-C84A-B96A-2354B64A4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62EBA-FB7C-DC4A-844F-C9EBA42B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ED15B-0A49-5D4D-ABBD-2AD16A73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CF4CC-43C3-384D-9004-A8837437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1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7D25A-70A4-EA4F-AAD9-3A547BC5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0225F3-B1DD-EA47-857F-2FC68D3F4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04FB4-6550-D64B-9EC6-E422DF71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6BD7DB-A9A7-AB48-8907-FF6068FB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46026-BFA4-7B47-A080-37BFCBDC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CCBDE-DE23-8543-A18C-3BC37F3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76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2C15C6-11C0-6344-BD4B-F18B0F3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677F9-8433-8243-B0A7-FEA01FB1D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C3CCE-6468-4448-AC46-69B85D7B2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14116-28A6-2748-BFD8-6ECEE0F4A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9E7D-6E76-AA4D-8AC2-5727B033C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5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FD816-9611-DD4D-A216-354BA856FD39}"/>
              </a:ext>
            </a:extLst>
          </p:cNvPr>
          <p:cNvSpPr txBox="1"/>
          <p:nvPr/>
        </p:nvSpPr>
        <p:spPr>
          <a:xfrm>
            <a:off x="2121746" y="2105561"/>
            <a:ext cx="7948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chemeClr val="accent2"/>
                </a:solidFill>
              </a:rPr>
              <a:t>보건기상지수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 및 </a:t>
            </a:r>
            <a:endParaRPr kumimoji="1"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4000" dirty="0">
                <a:solidFill>
                  <a:schemeClr val="accent2"/>
                </a:solidFill>
              </a:rPr>
              <a:t>어플리케이션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8C7E4-A83B-9B47-B7B0-D5167476D092}"/>
              </a:ext>
            </a:extLst>
          </p:cNvPr>
          <p:cNvSpPr txBox="1"/>
          <p:nvPr/>
        </p:nvSpPr>
        <p:spPr>
          <a:xfrm>
            <a:off x="4883167" y="402234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이준기 이승준 </a:t>
            </a:r>
            <a:r>
              <a:rPr kumimoji="1" lang="ko-KR" altLang="en-US" dirty="0" err="1"/>
              <a:t>김수인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6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날씨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77BB-13AB-1C4D-B993-232450BA908D}"/>
              </a:ext>
            </a:extLst>
          </p:cNvPr>
          <p:cNvSpPr txBox="1"/>
          <p:nvPr/>
        </p:nvSpPr>
        <p:spPr>
          <a:xfrm>
            <a:off x="569751" y="105679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2E312-6CB4-F04A-A9CA-7A63014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1095495"/>
            <a:ext cx="5206125" cy="5762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A6EA9-1FFE-3345-AFFD-41ED124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41" y="2089149"/>
            <a:ext cx="5802316" cy="30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날씨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2E312-6CB4-F04A-A9CA-7A63014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5" y="1067977"/>
            <a:ext cx="5206125" cy="5762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A6EA9-1FFE-3345-AFFD-41ED124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6082"/>
            <a:ext cx="5802316" cy="30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데이터 </a:t>
            </a:r>
            <a:r>
              <a:rPr lang="en-US" altLang="ko-KR" sz="3000" dirty="0">
                <a:solidFill>
                  <a:schemeClr val="tx2"/>
                </a:solidFill>
              </a:rPr>
              <a:t>Merge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9D2E9-4D31-294A-AE2C-9385C2C0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64" y="883444"/>
            <a:ext cx="7434472" cy="5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D8635B-A7B3-DB4E-B123-F4F7A989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6" y="1485026"/>
            <a:ext cx="6756033" cy="3826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BCCDD-1D76-F946-B8EC-2283427F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6" y="5311959"/>
            <a:ext cx="6013450" cy="149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20567-71F5-1443-B6A8-E5DDD24BEDE7}"/>
              </a:ext>
            </a:extLst>
          </p:cNvPr>
          <p:cNvSpPr txBox="1"/>
          <p:nvPr/>
        </p:nvSpPr>
        <p:spPr>
          <a:xfrm>
            <a:off x="7382933" y="1509170"/>
            <a:ext cx="4849404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기상청에서 보건기상지수에 대해 제공</a:t>
            </a:r>
            <a:br>
              <a:rPr kumimoji="1" lang="en-US" altLang="ko-KR" dirty="0"/>
            </a:br>
            <a:r>
              <a:rPr kumimoji="1" lang="ko-KR" altLang="en-US" dirty="0"/>
              <a:t>하는 </a:t>
            </a:r>
            <a:r>
              <a:rPr kumimoji="1" lang="ko-KR" altLang="en-US" dirty="0" err="1"/>
              <a:t>경계값과</a:t>
            </a:r>
            <a:r>
              <a:rPr kumimoji="1" lang="ko-KR" altLang="en-US" dirty="0"/>
              <a:t> 가중치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등을 활용하여</a:t>
            </a:r>
            <a:br>
              <a:rPr kumimoji="1" lang="en-US" altLang="ko-KR" dirty="0"/>
            </a:br>
            <a:r>
              <a:rPr kumimoji="1" lang="ko-KR" altLang="en-US" dirty="0"/>
              <a:t>기상청의 모델 그대로 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경계값</a:t>
            </a:r>
            <a:r>
              <a:rPr kumimoji="1" lang="ko-KR" altLang="en-US" dirty="0"/>
              <a:t> 산출 논리 및 누락된 가중치 표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br>
              <a:rPr kumimoji="1" lang="en-US" altLang="ko-KR" dirty="0"/>
            </a:br>
            <a:r>
              <a:rPr kumimoji="1" lang="ko-KR" altLang="en-US" dirty="0"/>
              <a:t>추가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자료 및 조언을 구하기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위해 직접</a:t>
            </a:r>
            <a:br>
              <a:rPr kumimoji="1" lang="en-US" altLang="ko-KR" dirty="0"/>
            </a:br>
            <a:r>
              <a:rPr kumimoji="1" lang="ko-KR" altLang="en-US" dirty="0"/>
              <a:t>기상청</a:t>
            </a:r>
            <a:r>
              <a:rPr kumimoji="1" lang="en-US" altLang="ko-KR" dirty="0"/>
              <a:t> </a:t>
            </a:r>
            <a:r>
              <a:rPr kumimoji="1" lang="ko-KR" altLang="en-US" dirty="0"/>
              <a:t>보건기상지수 담당자와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통화하여</a:t>
            </a:r>
            <a:br>
              <a:rPr kumimoji="1" lang="en-US" altLang="ko-KR" dirty="0"/>
            </a:br>
            <a:r>
              <a:rPr kumimoji="1" lang="ko-KR" altLang="en-US" dirty="0"/>
              <a:t>자료를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제공 받음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 확인 결과 현재 제공되는 </a:t>
            </a:r>
            <a:r>
              <a:rPr kumimoji="1" lang="ko-KR" altLang="en-US" dirty="0" err="1"/>
              <a:t>지수값은</a:t>
            </a:r>
            <a:br>
              <a:rPr kumimoji="1" lang="en-US" altLang="ko-KR" dirty="0"/>
            </a:br>
            <a:r>
              <a:rPr kumimoji="1" lang="en-US" altLang="ko-KR" dirty="0"/>
              <a:t>2002-2011</a:t>
            </a:r>
            <a:r>
              <a:rPr kumimoji="1" lang="ko-KR" altLang="en-US" dirty="0"/>
              <a:t>년의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데이터를 이용하여</a:t>
            </a:r>
            <a:br>
              <a:rPr kumimoji="1" lang="en-US" altLang="ko-KR" dirty="0"/>
            </a:br>
            <a:r>
              <a:rPr kumimoji="1" lang="ko-KR" altLang="en-US" dirty="0"/>
              <a:t>산출한 </a:t>
            </a:r>
            <a:r>
              <a:rPr kumimoji="1" lang="ko-KR" altLang="en-US" dirty="0" err="1"/>
              <a:t>경계값을</a:t>
            </a:r>
            <a:r>
              <a:rPr kumimoji="1" lang="ko-KR" altLang="en-US" dirty="0"/>
              <a:t> 이용하는 것을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6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35839-A2B7-470A-90B1-D3E15E72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9682"/>
            <a:ext cx="4414186" cy="53684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52E0D-C6DF-4A71-8740-212711A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5603"/>
            <a:ext cx="50006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Our 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991368-A3AE-4E4A-B985-2FF47132D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89"/>
          <a:stretch/>
        </p:blipFill>
        <p:spPr>
          <a:xfrm>
            <a:off x="609600" y="2084016"/>
            <a:ext cx="5271811" cy="2689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A093A3-4C56-489E-9F98-953B9EE9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900"/>
            <a:ext cx="5057775" cy="312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75CA8-9A0D-834B-8E2A-2E9928169A6D}"/>
              </a:ext>
            </a:extLst>
          </p:cNvPr>
          <p:cNvSpPr txBox="1"/>
          <p:nvPr/>
        </p:nvSpPr>
        <p:spPr>
          <a:xfrm>
            <a:off x="1296609" y="5299161"/>
            <a:ext cx="959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DNN,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Randomforest</a:t>
            </a:r>
            <a:r>
              <a:rPr kumimoji="1" lang="en-US" altLang="ko-KR" dirty="0"/>
              <a:t>, Bi-directional GRU </a:t>
            </a:r>
            <a:r>
              <a:rPr kumimoji="1" lang="ko-KR" altLang="en-US" dirty="0"/>
              <a:t>등 다양한 모델링을 </a:t>
            </a:r>
            <a:r>
              <a:rPr kumimoji="1" lang="ko-KR" altLang="en-US" dirty="0" err="1"/>
              <a:t>해놓음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기본 </a:t>
            </a:r>
            <a:r>
              <a:rPr kumimoji="1" lang="en-US" altLang="ko-KR" dirty="0"/>
              <a:t>Default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만으로도 기존의 보건기상지수보다 </a:t>
            </a:r>
            <a:r>
              <a:rPr kumimoji="1" lang="en-US" altLang="ko-KR" dirty="0"/>
              <a:t>12%</a:t>
            </a:r>
            <a:r>
              <a:rPr kumimoji="1" lang="ko-KR" altLang="en-US" dirty="0"/>
              <a:t>나 높은 </a:t>
            </a:r>
            <a:r>
              <a:rPr kumimoji="1" lang="en-US" altLang="ko-KR" dirty="0"/>
              <a:t>Accuracy</a:t>
            </a:r>
            <a:r>
              <a:rPr kumimoji="1" lang="ko-KR" altLang="en-US" dirty="0" err="1"/>
              <a:t>를</a:t>
            </a:r>
            <a:br>
              <a:rPr kumimoji="1" lang="en-US" altLang="ko-KR" dirty="0"/>
            </a:br>
            <a:r>
              <a:rPr kumimoji="1" lang="ko-KR" altLang="en-US" dirty="0"/>
              <a:t>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2562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Future Study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70C6AD-F341-9648-B308-851383879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438685" y="1974837"/>
            <a:ext cx="5112175" cy="439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12BF35-56E3-FA43-8F13-CC1BCF2CB0F5}"/>
              </a:ext>
            </a:extLst>
          </p:cNvPr>
          <p:cNvSpPr txBox="1"/>
          <p:nvPr/>
        </p:nvSpPr>
        <p:spPr>
          <a:xfrm>
            <a:off x="6175151" y="1974837"/>
            <a:ext cx="5407249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activity diagram </a:t>
            </a:r>
            <a:r>
              <a:rPr kumimoji="1" lang="ko-KR" altLang="en-US" dirty="0"/>
              <a:t>설계대로 여러 모델과</a:t>
            </a:r>
            <a:br>
              <a:rPr kumimoji="1" lang="en-US" altLang="ko-KR" dirty="0"/>
            </a:br>
            <a:r>
              <a:rPr kumimoji="1" lang="en-US" altLang="ko-KR" dirty="0"/>
              <a:t>stacking, ensemble</a:t>
            </a:r>
            <a:r>
              <a:rPr kumimoji="1" lang="ko-KR" altLang="en-US" dirty="0"/>
              <a:t> 모델들을 구현 후 비교평가</a:t>
            </a:r>
            <a:br>
              <a:rPr kumimoji="1" lang="en-US" altLang="ko-KR" dirty="0"/>
            </a:br>
            <a:r>
              <a:rPr kumimoji="1" lang="ko-KR" altLang="en-US" dirty="0"/>
              <a:t>할 예정임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안드로이드 파트에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넘겨 줄 데이터베이스 혹은</a:t>
            </a:r>
            <a:br>
              <a:rPr kumimoji="1" lang="en-US" altLang="ko-KR" dirty="0"/>
            </a:br>
            <a:r>
              <a:rPr kumimoji="1" lang="en-US" altLang="ko-KR" dirty="0"/>
              <a:t>csv</a:t>
            </a:r>
            <a:r>
              <a:rPr kumimoji="1" lang="ko-KR" altLang="en-US" dirty="0"/>
              <a:t> 형태의 데이터 파일 생성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중요 설명 변수들을 찾아내어 </a:t>
            </a: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</a:t>
            </a:r>
            <a:br>
              <a:rPr kumimoji="1" lang="en-US" altLang="ko-KR" dirty="0"/>
            </a:br>
            <a:r>
              <a:rPr kumimoji="1" lang="ko-KR" altLang="en-US" dirty="0"/>
              <a:t>수 있을 지 여부를 판단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 더 다양한 질병 코드들에 대한</a:t>
            </a:r>
            <a:br>
              <a:rPr kumimoji="1" lang="en-US" altLang="ko-KR" dirty="0"/>
            </a:br>
            <a:r>
              <a:rPr kumimoji="1" lang="ko-KR" altLang="en-US" dirty="0"/>
              <a:t>추가적인 학습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데이터가 아닌 </a:t>
            </a:r>
            <a:r>
              <a:rPr kumimoji="1" lang="en-US" altLang="ko-KR" dirty="0"/>
              <a:t>2002-2017</a:t>
            </a:r>
            <a:r>
              <a:rPr kumimoji="1" lang="ko-KR" altLang="en-US" dirty="0"/>
              <a:t>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데이터로 학습 진행 예정</a:t>
            </a:r>
            <a:br>
              <a:rPr kumimoji="1" lang="en-US" altLang="ko-KR" dirty="0"/>
            </a:b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45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14620" y="1723021"/>
            <a:ext cx="2615502" cy="701731"/>
          </a:xfr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Contents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08525" y="1873906"/>
            <a:ext cx="3838675" cy="3532336"/>
            <a:chOff x="4131394" y="1405429"/>
            <a:chExt cx="2879006" cy="2649252"/>
          </a:xfrm>
        </p:grpSpPr>
        <p:sp>
          <p:nvSpPr>
            <p:cNvPr id="9" name="Oval 8"/>
            <p:cNvSpPr/>
            <p:nvPr/>
          </p:nvSpPr>
          <p:spPr>
            <a:xfrm>
              <a:off x="4131394" y="2058919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52900" y="1405429"/>
              <a:ext cx="0" cy="5334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7"/>
            <p:cNvSpPr txBox="1">
              <a:spLocks/>
            </p:cNvSpPr>
            <p:nvPr/>
          </p:nvSpPr>
          <p:spPr>
            <a:xfrm>
              <a:off x="4274025" y="1848981"/>
              <a:ext cx="2736375" cy="2205700"/>
            </a:xfrm>
            <a:prstGeom prst="rect">
              <a:avLst/>
            </a:prstGeom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Overall Process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Modeling Part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Data collect and Preprocessing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Existing model building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Our Model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Future Study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152900" y="2194725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52900" y="2558381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2900" y="2922037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52900" y="3285693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52900" y="3649349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131394" y="2781985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4131394" y="2420452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131394" y="3143518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131394" y="3505051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131394" y="3866586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40 w 280"/>
                <a:gd name="T1" fmla="*/ 160 h 200"/>
                <a:gd name="T2" fmla="*/ 20 w 280"/>
                <a:gd name="T3" fmla="*/ 160 h 200"/>
                <a:gd name="T4" fmla="*/ 0 w 280"/>
                <a:gd name="T5" fmla="*/ 180 h 200"/>
                <a:gd name="T6" fmla="*/ 20 w 280"/>
                <a:gd name="T7" fmla="*/ 200 h 200"/>
                <a:gd name="T8" fmla="*/ 40 w 280"/>
                <a:gd name="T9" fmla="*/ 200 h 200"/>
                <a:gd name="T10" fmla="*/ 60 w 280"/>
                <a:gd name="T11" fmla="*/ 180 h 200"/>
                <a:gd name="T12" fmla="*/ 40 w 280"/>
                <a:gd name="T13" fmla="*/ 160 h 200"/>
                <a:gd name="T14" fmla="*/ 40 w 280"/>
                <a:gd name="T15" fmla="*/ 80 h 200"/>
                <a:gd name="T16" fmla="*/ 20 w 280"/>
                <a:gd name="T17" fmla="*/ 80 h 200"/>
                <a:gd name="T18" fmla="*/ 0 w 280"/>
                <a:gd name="T19" fmla="*/ 100 h 200"/>
                <a:gd name="T20" fmla="*/ 20 w 280"/>
                <a:gd name="T21" fmla="*/ 120 h 200"/>
                <a:gd name="T22" fmla="*/ 40 w 280"/>
                <a:gd name="T23" fmla="*/ 120 h 200"/>
                <a:gd name="T24" fmla="*/ 60 w 280"/>
                <a:gd name="T25" fmla="*/ 100 h 200"/>
                <a:gd name="T26" fmla="*/ 40 w 280"/>
                <a:gd name="T27" fmla="*/ 80 h 200"/>
                <a:gd name="T28" fmla="*/ 40 w 280"/>
                <a:gd name="T29" fmla="*/ 0 h 200"/>
                <a:gd name="T30" fmla="*/ 20 w 280"/>
                <a:gd name="T31" fmla="*/ 0 h 200"/>
                <a:gd name="T32" fmla="*/ 0 w 280"/>
                <a:gd name="T33" fmla="*/ 20 h 200"/>
                <a:gd name="T34" fmla="*/ 20 w 280"/>
                <a:gd name="T35" fmla="*/ 40 h 200"/>
                <a:gd name="T36" fmla="*/ 40 w 280"/>
                <a:gd name="T37" fmla="*/ 40 h 200"/>
                <a:gd name="T38" fmla="*/ 60 w 280"/>
                <a:gd name="T39" fmla="*/ 20 h 200"/>
                <a:gd name="T40" fmla="*/ 40 w 280"/>
                <a:gd name="T41" fmla="*/ 0 h 200"/>
                <a:gd name="T42" fmla="*/ 120 w 280"/>
                <a:gd name="T43" fmla="*/ 40 h 200"/>
                <a:gd name="T44" fmla="*/ 260 w 280"/>
                <a:gd name="T45" fmla="*/ 40 h 200"/>
                <a:gd name="T46" fmla="*/ 280 w 280"/>
                <a:gd name="T47" fmla="*/ 20 h 200"/>
                <a:gd name="T48" fmla="*/ 260 w 280"/>
                <a:gd name="T49" fmla="*/ 0 h 200"/>
                <a:gd name="T50" fmla="*/ 120 w 280"/>
                <a:gd name="T51" fmla="*/ 0 h 200"/>
                <a:gd name="T52" fmla="*/ 100 w 280"/>
                <a:gd name="T53" fmla="*/ 20 h 200"/>
                <a:gd name="T54" fmla="*/ 120 w 280"/>
                <a:gd name="T55" fmla="*/ 40 h 200"/>
                <a:gd name="T56" fmla="*/ 260 w 280"/>
                <a:gd name="T57" fmla="*/ 80 h 200"/>
                <a:gd name="T58" fmla="*/ 120 w 280"/>
                <a:gd name="T59" fmla="*/ 80 h 200"/>
                <a:gd name="T60" fmla="*/ 100 w 280"/>
                <a:gd name="T61" fmla="*/ 100 h 200"/>
                <a:gd name="T62" fmla="*/ 120 w 280"/>
                <a:gd name="T63" fmla="*/ 120 h 200"/>
                <a:gd name="T64" fmla="*/ 260 w 280"/>
                <a:gd name="T65" fmla="*/ 120 h 200"/>
                <a:gd name="T66" fmla="*/ 280 w 280"/>
                <a:gd name="T67" fmla="*/ 100 h 200"/>
                <a:gd name="T68" fmla="*/ 260 w 280"/>
                <a:gd name="T69" fmla="*/ 80 h 200"/>
                <a:gd name="T70" fmla="*/ 260 w 280"/>
                <a:gd name="T71" fmla="*/ 160 h 200"/>
                <a:gd name="T72" fmla="*/ 120 w 280"/>
                <a:gd name="T73" fmla="*/ 160 h 200"/>
                <a:gd name="T74" fmla="*/ 100 w 280"/>
                <a:gd name="T75" fmla="*/ 180 h 200"/>
                <a:gd name="T76" fmla="*/ 120 w 280"/>
                <a:gd name="T77" fmla="*/ 200 h 200"/>
                <a:gd name="T78" fmla="*/ 260 w 280"/>
                <a:gd name="T79" fmla="*/ 200 h 200"/>
                <a:gd name="T80" fmla="*/ 280 w 280"/>
                <a:gd name="T81" fmla="*/ 180 h 200"/>
                <a:gd name="T82" fmla="*/ 260 w 280"/>
                <a:gd name="T83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100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Overall Process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39420-D932-834E-B367-ED37C088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700123"/>
            <a:ext cx="12192000" cy="4573677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59A8A47-233B-E54B-A803-CAAC437CA1BF}"/>
              </a:ext>
            </a:extLst>
          </p:cNvPr>
          <p:cNvSpPr/>
          <p:nvPr/>
        </p:nvSpPr>
        <p:spPr>
          <a:xfrm>
            <a:off x="3643313" y="1700123"/>
            <a:ext cx="8401050" cy="4573677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2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Modeling Part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4FCD5-5177-814A-A54A-53F6B4BC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66" y="1307970"/>
            <a:ext cx="3330468" cy="5604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5783F-7887-1744-BD8F-2F96E5532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76" b="42928"/>
          <a:stretch/>
        </p:blipFill>
        <p:spPr>
          <a:xfrm>
            <a:off x="0" y="1307970"/>
            <a:ext cx="3505200" cy="5283282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6FB13A6-C457-314F-ACE9-764D5C42E498}"/>
              </a:ext>
            </a:extLst>
          </p:cNvPr>
          <p:cNvCxnSpPr/>
          <p:nvPr/>
        </p:nvCxnSpPr>
        <p:spPr>
          <a:xfrm flipV="1">
            <a:off x="2878667" y="1896533"/>
            <a:ext cx="1744133" cy="355600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406E76-A3F4-6844-80CA-35ED02E1D795}"/>
              </a:ext>
            </a:extLst>
          </p:cNvPr>
          <p:cNvCxnSpPr/>
          <p:nvPr/>
        </p:nvCxnSpPr>
        <p:spPr>
          <a:xfrm flipV="1">
            <a:off x="2929467" y="4453467"/>
            <a:ext cx="1642533" cy="2137785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2E32931-5725-8446-84D0-02FA7E9DB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7957086" y="1657018"/>
            <a:ext cx="4234914" cy="3638402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5FEE976-DD14-3B41-8608-F53F25F7CB2D}"/>
              </a:ext>
            </a:extLst>
          </p:cNvPr>
          <p:cNvCxnSpPr>
            <a:cxnSpLocks/>
          </p:cNvCxnSpPr>
          <p:nvPr/>
        </p:nvCxnSpPr>
        <p:spPr>
          <a:xfrm flipV="1">
            <a:off x="6212953" y="1657018"/>
            <a:ext cx="1881180" cy="2974249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E5078CD-C2B1-0641-9FA7-F8270B72D03A}"/>
              </a:ext>
            </a:extLst>
          </p:cNvPr>
          <p:cNvCxnSpPr>
            <a:cxnSpLocks/>
          </p:cNvCxnSpPr>
          <p:nvPr/>
        </p:nvCxnSpPr>
        <p:spPr>
          <a:xfrm flipV="1">
            <a:off x="7281057" y="5200982"/>
            <a:ext cx="4013476" cy="1487125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CA9B2AB-BEE3-404D-A96B-52D6F9B6C4EA}"/>
              </a:ext>
            </a:extLst>
          </p:cNvPr>
          <p:cNvSpPr/>
          <p:nvPr/>
        </p:nvSpPr>
        <p:spPr>
          <a:xfrm>
            <a:off x="4600304" y="4614333"/>
            <a:ext cx="2757487" cy="2137785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82400-E52C-C74A-A3E7-89FD4B4D8B6E}"/>
              </a:ext>
            </a:extLst>
          </p:cNvPr>
          <p:cNvSpPr/>
          <p:nvPr/>
        </p:nvSpPr>
        <p:spPr>
          <a:xfrm>
            <a:off x="4430766" y="1566502"/>
            <a:ext cx="1832987" cy="2957315"/>
          </a:xfrm>
          <a:prstGeom prst="roundRect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1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 Collect And Preprocessing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334E54-3DF4-AA41-8948-A662C3D441F2}"/>
              </a:ext>
            </a:extLst>
          </p:cNvPr>
          <p:cNvSpPr/>
          <p:nvPr/>
        </p:nvSpPr>
        <p:spPr>
          <a:xfrm>
            <a:off x="863601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4016301-608A-5943-A45C-65D3FC9DB4B7}"/>
              </a:ext>
            </a:extLst>
          </p:cNvPr>
          <p:cNvSpPr/>
          <p:nvPr/>
        </p:nvSpPr>
        <p:spPr>
          <a:xfrm>
            <a:off x="4707467" y="1920365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58D9D40-40B3-814C-A614-FE595311DDB4}"/>
              </a:ext>
            </a:extLst>
          </p:cNvPr>
          <p:cNvSpPr/>
          <p:nvPr/>
        </p:nvSpPr>
        <p:spPr>
          <a:xfrm>
            <a:off x="8551345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8209B-B18C-D545-ACB7-73EE943FF319}"/>
              </a:ext>
            </a:extLst>
          </p:cNvPr>
          <p:cNvSpPr txBox="1"/>
          <p:nvPr/>
        </p:nvSpPr>
        <p:spPr>
          <a:xfrm>
            <a:off x="1350691" y="216746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미세먼지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4C3B8-043C-2F4E-B20C-AC30689B004A}"/>
              </a:ext>
            </a:extLst>
          </p:cNvPr>
          <p:cNvSpPr txBox="1"/>
          <p:nvPr/>
        </p:nvSpPr>
        <p:spPr>
          <a:xfrm>
            <a:off x="5311171" y="21674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진료내역정보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77E78-9595-F743-9850-181523B0C167}"/>
              </a:ext>
            </a:extLst>
          </p:cNvPr>
          <p:cNvSpPr txBox="1"/>
          <p:nvPr/>
        </p:nvSpPr>
        <p:spPr>
          <a:xfrm>
            <a:off x="9229588" y="21674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날씨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DF37A-7F8C-E14A-97AC-3B8D727FAA48}"/>
              </a:ext>
            </a:extLst>
          </p:cNvPr>
          <p:cNvSpPr txBox="1"/>
          <p:nvPr/>
        </p:nvSpPr>
        <p:spPr>
          <a:xfrm>
            <a:off x="895026" y="2613178"/>
            <a:ext cx="271420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에어코리아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80420C-187D-D34A-A345-B17595D5FABF}"/>
              </a:ext>
            </a:extLst>
          </p:cNvPr>
          <p:cNvSpPr txBox="1"/>
          <p:nvPr/>
        </p:nvSpPr>
        <p:spPr>
          <a:xfrm>
            <a:off x="4707467" y="2613177"/>
            <a:ext cx="276550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공공데이터포털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질병코드</a:t>
            </a:r>
            <a:r>
              <a:rPr kumimoji="1" lang="ko-KR" altLang="en-US" dirty="0"/>
              <a:t> 선정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441F3-E02E-E749-B349-0B6AFFE732D4}"/>
              </a:ext>
            </a:extLst>
          </p:cNvPr>
          <p:cNvSpPr txBox="1"/>
          <p:nvPr/>
        </p:nvSpPr>
        <p:spPr>
          <a:xfrm>
            <a:off x="8619596" y="2613177"/>
            <a:ext cx="2667718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기상청 </a:t>
            </a:r>
            <a:r>
              <a:rPr kumimoji="1" lang="en-US" altLang="ko-KR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API</a:t>
            </a:r>
            <a:r>
              <a:rPr kumimoji="1" lang="ko-KR" altLang="en-US" dirty="0"/>
              <a:t> 이용하여 일괄</a:t>
            </a:r>
            <a:br>
              <a:rPr kumimoji="1" lang="en-US" altLang="ko-KR" dirty="0"/>
            </a:br>
            <a:r>
              <a:rPr kumimoji="1" lang="ko-KR" altLang="en-US" dirty="0"/>
              <a:t>다운로드 진행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예보는 </a:t>
            </a:r>
            <a:r>
              <a:rPr kumimoji="1" lang="en-US" altLang="ko-KR"/>
              <a:t>scraping </a:t>
            </a:r>
            <a:r>
              <a:rPr kumimoji="1" lang="ko-KR" altLang="en-US" dirty="0"/>
              <a:t>예정</a:t>
            </a:r>
          </a:p>
        </p:txBody>
      </p:sp>
    </p:spTree>
    <p:extLst>
      <p:ext uri="{BB962C8B-B14F-4D97-AF65-F5344CB8AC3E}">
        <p14:creationId xmlns:p14="http://schemas.microsoft.com/office/powerpoint/2010/main" val="498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7F0D9E-9A93-9949-B553-8F9F6B3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80492"/>
            <a:ext cx="6090904" cy="43897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215E39-C0A0-514E-AFF5-7CB6EE19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32" y="1180492"/>
            <a:ext cx="6357918" cy="43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8076-A8DE-FE4C-9063-EB15D01E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4" y="1494307"/>
            <a:ext cx="5665323" cy="4246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AACBF-2B99-E54A-82D8-33E9316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82" y="1494306"/>
            <a:ext cx="4887729" cy="4246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2066B-C7B6-DF40-94E0-B28754162D04}"/>
              </a:ext>
            </a:extLst>
          </p:cNvPr>
          <p:cNvSpPr txBox="1"/>
          <p:nvPr/>
        </p:nvSpPr>
        <p:spPr>
          <a:xfrm>
            <a:off x="220062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분기별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F2B5B-CC37-D840-876C-28E21A8EFCB9}"/>
              </a:ext>
            </a:extLst>
          </p:cNvPr>
          <p:cNvSpPr txBox="1"/>
          <p:nvPr/>
        </p:nvSpPr>
        <p:spPr>
          <a:xfrm>
            <a:off x="833995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합쳐진 데이터</a:t>
            </a: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4DEBA80-5D82-654A-8C2C-CBD2ED29C0E3}"/>
              </a:ext>
            </a:extLst>
          </p:cNvPr>
          <p:cNvSpPr/>
          <p:nvPr/>
        </p:nvSpPr>
        <p:spPr>
          <a:xfrm rot="5400000">
            <a:off x="4546847" y="3446137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D268-58F3-654F-8B7F-E2F954723C3F}"/>
              </a:ext>
            </a:extLst>
          </p:cNvPr>
          <p:cNvSpPr txBox="1"/>
          <p:nvPr/>
        </p:nvSpPr>
        <p:spPr>
          <a:xfrm>
            <a:off x="193674" y="601608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지역을 코드로 통일하고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내용 삭제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 년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분기별로 제공되고 파일 형식과 </a:t>
            </a:r>
            <a:r>
              <a:rPr kumimoji="1" lang="en-US" altLang="ko-KR" dirty="0"/>
              <a:t>encoding </a:t>
            </a:r>
            <a:r>
              <a:rPr kumimoji="1" lang="ko-KR" altLang="en-US" dirty="0"/>
              <a:t>이 달라 </a:t>
            </a:r>
            <a:r>
              <a:rPr kumimoji="1" lang="ko-KR" altLang="en-US" dirty="0" err="1"/>
              <a:t>오래걸림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F93D87-73E3-5C42-8401-75FC3EC1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1" y="2083623"/>
            <a:ext cx="11570238" cy="2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250DE-9F76-0E43-B6E5-9E9CCF673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50915" y="1437385"/>
            <a:ext cx="4484400" cy="4085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13E1E8-DE0D-BF42-8B86-95B7775A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52022"/>
            <a:ext cx="6654685" cy="3870674"/>
          </a:xfrm>
          <a:prstGeom prst="rect">
            <a:avLst/>
          </a:prstGeom>
        </p:spPr>
      </p:pic>
      <p:sp>
        <p:nvSpPr>
          <p:cNvPr id="11" name="삼각형 10">
            <a:extLst>
              <a:ext uri="{FF2B5EF4-FFF2-40B4-BE49-F238E27FC236}">
                <a16:creationId xmlns:a16="http://schemas.microsoft.com/office/drawing/2014/main" id="{EFFD00EE-C029-CA47-A79C-24F7A1642619}"/>
              </a:ext>
            </a:extLst>
          </p:cNvPr>
          <p:cNvSpPr/>
          <p:nvPr/>
        </p:nvSpPr>
        <p:spPr>
          <a:xfrm rot="5400000">
            <a:off x="3255465" y="3415909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D5CB6-13BD-3E48-B20E-1C1FC0537EC5}"/>
              </a:ext>
            </a:extLst>
          </p:cNvPr>
          <p:cNvSpPr txBox="1"/>
          <p:nvPr/>
        </p:nvSpPr>
        <p:spPr>
          <a:xfrm>
            <a:off x="193674" y="6016080"/>
            <a:ext cx="915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주상병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시도코드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요양 </a:t>
            </a:r>
            <a:r>
              <a:rPr kumimoji="1" lang="ko-KR" altLang="en-US" dirty="0" err="1"/>
              <a:t>개시일자로</a:t>
            </a:r>
            <a:r>
              <a:rPr kumimoji="1" lang="ko-KR" altLang="en-US" dirty="0"/>
              <a:t> 묶어서 환자수를 계산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매년 </a:t>
            </a:r>
            <a:r>
              <a:rPr kumimoji="1" lang="ko-KR" altLang="en-US" dirty="0" err="1"/>
              <a:t>진료내역이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수천만건이고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결측값이</a:t>
            </a:r>
            <a:r>
              <a:rPr kumimoji="1" lang="ko-KR" altLang="en-US" dirty="0"/>
              <a:t> 달라 각 </a:t>
            </a:r>
            <a:r>
              <a:rPr kumimoji="1" lang="ko-KR" altLang="en-US" dirty="0" err="1"/>
              <a:t>해별로</a:t>
            </a:r>
            <a:r>
              <a:rPr kumimoji="1" lang="ko-KR" altLang="en-US" dirty="0"/>
              <a:t> 처리하고 합침</a:t>
            </a:r>
          </a:p>
        </p:txBody>
      </p:sp>
    </p:spTree>
    <p:extLst>
      <p:ext uri="{BB962C8B-B14F-4D97-AF65-F5344CB8AC3E}">
        <p14:creationId xmlns:p14="http://schemas.microsoft.com/office/powerpoint/2010/main" val="2072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335</Words>
  <Application>Microsoft Macintosh PowerPoint</Application>
  <PresentationFormat>와이드스크린</PresentationFormat>
  <Paragraphs>60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Contents</vt:lpstr>
      <vt:lpstr>Overall Process Flow</vt:lpstr>
      <vt:lpstr>Modeling Part Flow</vt:lpstr>
      <vt:lpstr>Data Collect And Preprocessing</vt:lpstr>
      <vt:lpstr>미세먼지 데이터</vt:lpstr>
      <vt:lpstr>미세먼지 데이터</vt:lpstr>
      <vt:lpstr>진료내역정보 데이터</vt:lpstr>
      <vt:lpstr>진료내역정보 데이터</vt:lpstr>
      <vt:lpstr>날씨 데이터</vt:lpstr>
      <vt:lpstr>날씨 데이터</vt:lpstr>
      <vt:lpstr>데이터 Merge</vt:lpstr>
      <vt:lpstr>Existing Model Building</vt:lpstr>
      <vt:lpstr>Existing Model Building</vt:lpstr>
      <vt:lpstr>Our Model</vt:lpstr>
      <vt:lpstr>Future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17</cp:revision>
  <dcterms:created xsi:type="dcterms:W3CDTF">2019-11-06T17:13:13Z</dcterms:created>
  <dcterms:modified xsi:type="dcterms:W3CDTF">2019-11-07T03:01:14Z</dcterms:modified>
</cp:coreProperties>
</file>